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312" r:id="rId4"/>
    <p:sldId id="314" r:id="rId5"/>
    <p:sldId id="313" r:id="rId6"/>
    <p:sldId id="309" r:id="rId7"/>
    <p:sldId id="265" r:id="rId8"/>
    <p:sldId id="300" r:id="rId9"/>
    <p:sldId id="297" r:id="rId10"/>
    <p:sldId id="303" r:id="rId11"/>
    <p:sldId id="302" r:id="rId12"/>
    <p:sldId id="299" r:id="rId13"/>
    <p:sldId id="301" r:id="rId14"/>
    <p:sldId id="308" r:id="rId15"/>
    <p:sldId id="304" r:id="rId16"/>
    <p:sldId id="305" r:id="rId17"/>
    <p:sldId id="306" r:id="rId18"/>
    <p:sldId id="307" r:id="rId19"/>
    <p:sldId id="310" r:id="rId20"/>
    <p:sldId id="262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628" autoAdjust="0"/>
  </p:normalViewPr>
  <p:slideViewPr>
    <p:cSldViewPr>
      <p:cViewPr varScale="1">
        <p:scale>
          <a:sx n="143" d="100"/>
          <a:sy n="143" d="100"/>
        </p:scale>
        <p:origin x="-744" y="-112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707808645649"/>
          <c:y val="0.0651010860958906"/>
          <c:w val="0.41111594201756"/>
          <c:h val="0.737292078723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Touch (75%)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ImportContacts</c:v>
                </c:pt>
                <c:pt idx="1">
                  <c:v>LearnMusicNotes</c:v>
                </c:pt>
                <c:pt idx="2">
                  <c:v>TippyTipper</c:v>
                </c:pt>
                <c:pt idx="3">
                  <c:v>Wikipedia</c:v>
                </c:pt>
                <c:pt idx="4">
                  <c:v>Yahtzee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80.0</c:v>
                </c:pt>
                <c:pt idx="1">
                  <c:v>70.0</c:v>
                </c:pt>
                <c:pt idx="2">
                  <c:v>91.0</c:v>
                </c:pt>
                <c:pt idx="3">
                  <c:v>52.0</c:v>
                </c:pt>
                <c:pt idx="4">
                  <c:v>73.0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Default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ImportContacts</c:v>
                </c:pt>
                <c:pt idx="1">
                  <c:v>LearnMusicNotes</c:v>
                </c:pt>
                <c:pt idx="2">
                  <c:v>TippyTipper</c:v>
                </c:pt>
                <c:pt idx="3">
                  <c:v>Wikipedia</c:v>
                </c:pt>
                <c:pt idx="4">
                  <c:v>Yahtzee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46.0</c:v>
                </c:pt>
                <c:pt idx="1">
                  <c:v>48.0</c:v>
                </c:pt>
                <c:pt idx="2">
                  <c:v>77.0</c:v>
                </c:pt>
                <c:pt idx="3">
                  <c:v>44.0</c:v>
                </c:pt>
                <c:pt idx="4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641544"/>
        <c:axId val="2095644552"/>
      </c:barChart>
      <c:catAx>
        <c:axId val="2095641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5644552"/>
        <c:crosses val="autoZero"/>
        <c:auto val="1"/>
        <c:lblAlgn val="ctr"/>
        <c:lblOffset val="100"/>
        <c:noMultiLvlLbl val="0"/>
      </c:catAx>
      <c:valAx>
        <c:axId val="2095644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56415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749350192715063"/>
          <c:y val="0.455435920973354"/>
          <c:w val="0.245643709305745"/>
          <c:h val="0.1842758992703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707808645649"/>
          <c:y val="0.0651010860958906"/>
          <c:w val="0.433004133773281"/>
          <c:h val="0.737292078723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Monkey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  <a:effectLst>
                <a:outerShdw blurRad="40000" dist="23000" dir="5400000" rotWithShape="0">
                  <a:schemeClr val="tx1">
                    <a:alpha val="35000"/>
                  </a:schemeClr>
                </a:outerShdw>
              </a:effectLst>
            </c:spPr>
          </c:dPt>
          <c:cat>
            <c:strRef>
              <c:f>Sheet1!$A$2:$A$9</c:f>
              <c:strCache>
                <c:ptCount val="8"/>
                <c:pt idx="0">
                  <c:v>Weight-chart</c:v>
                </c:pt>
                <c:pt idx="1">
                  <c:v>Photostream</c:v>
                </c:pt>
                <c:pt idx="2">
                  <c:v>Netcounter</c:v>
                </c:pt>
                <c:pt idx="3">
                  <c:v>MunchLife</c:v>
                </c:pt>
                <c:pt idx="4">
                  <c:v>Multi SMS</c:v>
                </c:pt>
                <c:pt idx="5">
                  <c:v>K-9 mail</c:v>
                </c:pt>
                <c:pt idx="6">
                  <c:v>Bites</c:v>
                </c:pt>
                <c:pt idx="7">
                  <c:v>aLogCat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64.0</c:v>
                </c:pt>
                <c:pt idx="1">
                  <c:v>40.0</c:v>
                </c:pt>
                <c:pt idx="2">
                  <c:v>63.0</c:v>
                </c:pt>
                <c:pt idx="3">
                  <c:v>77.0</c:v>
                </c:pt>
                <c:pt idx="4">
                  <c:v>68.0</c:v>
                </c:pt>
                <c:pt idx="5">
                  <c:v>9.0</c:v>
                </c:pt>
                <c:pt idx="6">
                  <c:v>45.0</c:v>
                </c:pt>
                <c:pt idx="7">
                  <c:v>67.0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Manual</c:v>
                </c:pt>
              </c:strCache>
            </c:strRef>
          </c:tx>
          <c:spPr>
            <a:solidFill>
              <a:schemeClr val="accent6"/>
            </a:solidFill>
            <a:effectLst>
              <a:outerShdw blurRad="40000" dist="23000" dir="5400000" rotWithShape="0">
                <a:schemeClr val="accent2">
                  <a:lumMod val="40000"/>
                  <a:lumOff val="60000"/>
                  <a:alpha val="35000"/>
                </a:schemeClr>
              </a:outerShdw>
            </a:effectLst>
          </c:spPr>
          <c:invertIfNegative val="0"/>
          <c:cat>
            <c:strRef>
              <c:f>Sheet1!$A$2:$A$9</c:f>
              <c:strCache>
                <c:ptCount val="8"/>
                <c:pt idx="0">
                  <c:v>Weight-chart</c:v>
                </c:pt>
                <c:pt idx="1">
                  <c:v>Photostream</c:v>
                </c:pt>
                <c:pt idx="2">
                  <c:v>Netcounter</c:v>
                </c:pt>
                <c:pt idx="3">
                  <c:v>MunchLife</c:v>
                </c:pt>
                <c:pt idx="4">
                  <c:v>Multi SMS</c:v>
                </c:pt>
                <c:pt idx="5">
                  <c:v>K-9 mail</c:v>
                </c:pt>
                <c:pt idx="6">
                  <c:v>Bites</c:v>
                </c:pt>
                <c:pt idx="7">
                  <c:v>aLogCat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26.0</c:v>
                </c:pt>
                <c:pt idx="1">
                  <c:v>13.0</c:v>
                </c:pt>
                <c:pt idx="2">
                  <c:v>45.0</c:v>
                </c:pt>
                <c:pt idx="3">
                  <c:v>62.0</c:v>
                </c:pt>
                <c:pt idx="4">
                  <c:v>53.0</c:v>
                </c:pt>
                <c:pt idx="5">
                  <c:v>39.0</c:v>
                </c:pt>
                <c:pt idx="6">
                  <c:v>27.0</c:v>
                </c:pt>
                <c:pt idx="7">
                  <c:v>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844552"/>
        <c:axId val="-2128841576"/>
      </c:barChart>
      <c:catAx>
        <c:axId val="-2128844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8841576"/>
        <c:crosses val="autoZero"/>
        <c:auto val="1"/>
        <c:lblAlgn val="ctr"/>
        <c:lblOffset val="100"/>
        <c:noMultiLvlLbl val="0"/>
      </c:catAx>
      <c:valAx>
        <c:axId val="-21288415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288445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49350192715063"/>
          <c:y val="0.455435920973354"/>
          <c:w val="0.245643709305745"/>
          <c:h val="0.18427589927036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 ms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Auto Answer</c:v>
                </c:pt>
                <c:pt idx="1">
                  <c:v>Baterrydog</c:v>
                </c:pt>
                <c:pt idx="2">
                  <c:v>Bomber</c:v>
                </c:pt>
                <c:pt idx="3">
                  <c:v>Hotdeath</c:v>
                </c:pt>
                <c:pt idx="4">
                  <c:v>k9mail</c:v>
                </c:pt>
                <c:pt idx="5">
                  <c:v>Multi SMS</c:v>
                </c:pt>
                <c:pt idx="6">
                  <c:v>MyExpenses</c:v>
                </c:pt>
                <c:pt idx="7">
                  <c:v>Netcounter</c:v>
                </c:pt>
                <c:pt idx="8">
                  <c:v>Photostream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13.0</c:v>
                </c:pt>
                <c:pt idx="1">
                  <c:v>66.0</c:v>
                </c:pt>
                <c:pt idx="2">
                  <c:v>61.0</c:v>
                </c:pt>
                <c:pt idx="3">
                  <c:v>40.0</c:v>
                </c:pt>
                <c:pt idx="4">
                  <c:v>5.0</c:v>
                </c:pt>
                <c:pt idx="5">
                  <c:v>61.0</c:v>
                </c:pt>
                <c:pt idx="6">
                  <c:v>37.0</c:v>
                </c:pt>
                <c:pt idx="7">
                  <c:v>39.0</c:v>
                </c:pt>
                <c:pt idx="8">
                  <c:v>26.0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 ms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Auto Answer</c:v>
                </c:pt>
                <c:pt idx="1">
                  <c:v>Baterrydog</c:v>
                </c:pt>
                <c:pt idx="2">
                  <c:v>Bomber</c:v>
                </c:pt>
                <c:pt idx="3">
                  <c:v>Hotdeath</c:v>
                </c:pt>
                <c:pt idx="4">
                  <c:v>k9mail</c:v>
                </c:pt>
                <c:pt idx="5">
                  <c:v>Multi SMS</c:v>
                </c:pt>
                <c:pt idx="6">
                  <c:v>MyExpenses</c:v>
                </c:pt>
                <c:pt idx="7">
                  <c:v>Netcounter</c:v>
                </c:pt>
                <c:pt idx="8">
                  <c:v>Photostream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12.0</c:v>
                </c:pt>
                <c:pt idx="1">
                  <c:v>66.0</c:v>
                </c:pt>
                <c:pt idx="2">
                  <c:v>65.0</c:v>
                </c:pt>
                <c:pt idx="3">
                  <c:v>49.0</c:v>
                </c:pt>
                <c:pt idx="4">
                  <c:v>4.0</c:v>
                </c:pt>
                <c:pt idx="5">
                  <c:v>57.0</c:v>
                </c:pt>
                <c:pt idx="6">
                  <c:v>43.0</c:v>
                </c:pt>
                <c:pt idx="7">
                  <c:v>41.0</c:v>
                </c:pt>
                <c:pt idx="8">
                  <c:v>24.0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 ms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Auto Answer</c:v>
                </c:pt>
                <c:pt idx="1">
                  <c:v>Baterrydog</c:v>
                </c:pt>
                <c:pt idx="2">
                  <c:v>Bomber</c:v>
                </c:pt>
                <c:pt idx="3">
                  <c:v>Hotdeath</c:v>
                </c:pt>
                <c:pt idx="4">
                  <c:v>k9mail</c:v>
                </c:pt>
                <c:pt idx="5">
                  <c:v>Multi SMS</c:v>
                </c:pt>
                <c:pt idx="6">
                  <c:v>MyExpenses</c:v>
                </c:pt>
                <c:pt idx="7">
                  <c:v>Netcounter</c:v>
                </c:pt>
                <c:pt idx="8">
                  <c:v>Photostream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12.0</c:v>
                </c:pt>
                <c:pt idx="1">
                  <c:v>61.0</c:v>
                </c:pt>
                <c:pt idx="2">
                  <c:v>68.0</c:v>
                </c:pt>
                <c:pt idx="3">
                  <c:v>49.0</c:v>
                </c:pt>
                <c:pt idx="4">
                  <c:v>4.0</c:v>
                </c:pt>
                <c:pt idx="5">
                  <c:v>53.0</c:v>
                </c:pt>
                <c:pt idx="6">
                  <c:v>39.0</c:v>
                </c:pt>
                <c:pt idx="7">
                  <c:v>44.0</c:v>
                </c:pt>
                <c:pt idx="8">
                  <c:v>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600 ms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Auto Answer</c:v>
                </c:pt>
                <c:pt idx="1">
                  <c:v>Baterrydog</c:v>
                </c:pt>
                <c:pt idx="2">
                  <c:v>Bomber</c:v>
                </c:pt>
                <c:pt idx="3">
                  <c:v>Hotdeath</c:v>
                </c:pt>
                <c:pt idx="4">
                  <c:v>k9mail</c:v>
                </c:pt>
                <c:pt idx="5">
                  <c:v>Multi SMS</c:v>
                </c:pt>
                <c:pt idx="6">
                  <c:v>MyExpenses</c:v>
                </c:pt>
                <c:pt idx="7">
                  <c:v>Netcounter</c:v>
                </c:pt>
                <c:pt idx="8">
                  <c:v>Photostream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12.0</c:v>
                </c:pt>
                <c:pt idx="1">
                  <c:v>60.0</c:v>
                </c:pt>
                <c:pt idx="2">
                  <c:v>72.0</c:v>
                </c:pt>
                <c:pt idx="3">
                  <c:v>49.0</c:v>
                </c:pt>
                <c:pt idx="4">
                  <c:v>2.0</c:v>
                </c:pt>
                <c:pt idx="5">
                  <c:v>50.0</c:v>
                </c:pt>
                <c:pt idx="6">
                  <c:v>43.0</c:v>
                </c:pt>
                <c:pt idx="7">
                  <c:v>44.0</c:v>
                </c:pt>
                <c:pt idx="8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750152"/>
        <c:axId val="-2128747032"/>
      </c:barChart>
      <c:catAx>
        <c:axId val="-21287501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747032"/>
        <c:crosses val="autoZero"/>
        <c:auto val="1"/>
        <c:lblAlgn val="ctr"/>
        <c:lblOffset val="100"/>
        <c:noMultiLvlLbl val="0"/>
      </c:catAx>
      <c:valAx>
        <c:axId val="-2128747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750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38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56" r:id="rId15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 txBox="1">
            <a:spLocks/>
          </p:cNvSpPr>
          <p:nvPr/>
        </p:nvSpPr>
        <p:spPr>
          <a:xfrm>
            <a:off x="0" y="4371950"/>
            <a:ext cx="9144000" cy="64807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200" b="0" kern="120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New Jersey Institute of </a:t>
            </a:r>
            <a:r>
              <a:rPr lang="en-US" sz="2400" dirty="0" smtClean="0"/>
              <a:t>Technology</a:t>
            </a:r>
            <a:endParaRPr lang="en-US" sz="2400" dirty="0"/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0" y="2875022"/>
            <a:ext cx="9144000" cy="48881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i="1" dirty="0" smtClean="0"/>
              <a:t>Priyam Patel  Gokul Srinivasan  </a:t>
            </a:r>
            <a:r>
              <a:rPr lang="ro-RO" i="1" u="sng" dirty="0" smtClean="0"/>
              <a:t>Sydur Rahaman</a:t>
            </a:r>
            <a:r>
              <a:rPr lang="ro-RO" i="1" dirty="0" smtClean="0"/>
              <a:t>  Iulian Neamtiu </a:t>
            </a:r>
            <a:endParaRPr lang="ro-RO" i="1" dirty="0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0" y="1347614"/>
            <a:ext cx="9144000" cy="64807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200" b="0" kern="120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On the Effectiveness of </a:t>
            </a:r>
            <a:r>
              <a:rPr lang="en-US" sz="3600" dirty="0" smtClean="0"/>
              <a:t>Random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Testing for </a:t>
            </a:r>
            <a:r>
              <a:rPr lang="en-US" sz="3600" dirty="0" smtClean="0"/>
              <a:t>Android</a:t>
            </a:r>
            <a:endParaRPr lang="en-US" sz="3600" dirty="0"/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0" y="2139702"/>
            <a:ext cx="9144000" cy="64807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200" b="0" kern="120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or How I Learned to Stop Worrying and Love the Monkey </a:t>
            </a:r>
          </a:p>
        </p:txBody>
      </p:sp>
    </p:spTree>
    <p:extLst>
      <p:ext uri="{BB962C8B-B14F-4D97-AF65-F5344CB8AC3E}">
        <p14:creationId xmlns:p14="http://schemas.microsoft.com/office/powerpoint/2010/main" val="229258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Biasing Input Distribution</a:t>
            </a:r>
            <a:endParaRPr lang="ko-KR" altLang="en-US" dirty="0"/>
          </a:p>
        </p:txBody>
      </p:sp>
      <p:pic>
        <p:nvPicPr>
          <p:cNvPr id="25" name="Picture 24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05500"/>
            <a:ext cx="792088" cy="79208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63296"/>
              </p:ext>
            </p:extLst>
          </p:nvPr>
        </p:nvGraphicFramePr>
        <p:xfrm>
          <a:off x="683567" y="1275606"/>
          <a:ext cx="792088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528"/>
                <a:gridCol w="811106"/>
                <a:gridCol w="1063351"/>
                <a:gridCol w="1120488"/>
                <a:gridCol w="1239092"/>
                <a:gridCol w="1032316"/>
                <a:gridCol w="1401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Coverage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Type</a:t>
                      </a:r>
                      <a:endParaRPr lang="en-US" sz="18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Default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Touch (75%)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Motion</a:t>
                      </a:r>
                      <a:r>
                        <a:rPr lang="en-US" sz="1200" baseline="0" dirty="0" smtClean="0"/>
                        <a:t> (75%)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Trackball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smtClean="0"/>
                        <a:t>75%)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Nav (75%)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Major </a:t>
                      </a:r>
                      <a:r>
                        <a:rPr lang="en-US" sz="1200" dirty="0" err="1" smtClean="0"/>
                        <a:t>Nav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smtClean="0"/>
                        <a:t>75%)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50.7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49.3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40.8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36.5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39.2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36.9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36.4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36.7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33.7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31840" y="98757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Mean across</a:t>
            </a:r>
            <a:r>
              <a:rPr lang="en-US" sz="1400" dirty="0" smtClean="0"/>
              <a:t> </a:t>
            </a:r>
            <a:r>
              <a:rPr lang="en-US" sz="1400" dirty="0" smtClean="0"/>
              <a:t>64 apps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4011910"/>
            <a:ext cx="84249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Biasing </a:t>
            </a:r>
            <a:r>
              <a:rPr lang="en-US" sz="16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/>
              <a:t> mild </a:t>
            </a:r>
            <a:r>
              <a:rPr lang="en-US" sz="1600" dirty="0"/>
              <a:t>decrease in coverage for all </a:t>
            </a:r>
            <a:r>
              <a:rPr lang="en-US" sz="1600" dirty="0" smtClean="0"/>
              <a:t>types (class</a:t>
            </a:r>
            <a:r>
              <a:rPr lang="en-US" sz="1600" dirty="0"/>
              <a:t>, method</a:t>
            </a:r>
            <a:r>
              <a:rPr lang="en-US" sz="1600" dirty="0" smtClean="0"/>
              <a:t>, block</a:t>
            </a:r>
            <a:r>
              <a:rPr lang="en-US" sz="1600" dirty="0"/>
              <a:t>, and </a:t>
            </a:r>
            <a:r>
              <a:rPr lang="en-US" sz="1600" dirty="0" smtClean="0"/>
              <a:t>line) </a:t>
            </a:r>
            <a:br>
              <a:rPr lang="en-US" sz="1600" dirty="0" smtClean="0"/>
            </a:br>
            <a:r>
              <a:rPr lang="en-US" sz="1600" dirty="0" smtClean="0"/>
              <a:t>                 only isolated/insignificant increases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83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 smtClean="0"/>
              <a:t>Question 3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Is coarse-grained (e.g., class/method) coverage indicative of fine-grained (e.g., block/line)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coverage?</a:t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Answer: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Yes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210977" y="1362130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978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7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195486"/>
            <a:ext cx="8748464" cy="576064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accent2"/>
                </a:solidFill>
              </a:rPr>
              <a:t>Pairwise</a:t>
            </a:r>
            <a:r>
              <a:rPr lang="en-US" altLang="ko-KR" b="1" dirty="0" smtClean="0">
                <a:solidFill>
                  <a:srgbClr val="F2A40D"/>
                </a:solidFill>
              </a:rPr>
              <a:t> </a:t>
            </a:r>
            <a:r>
              <a:rPr lang="en-US" altLang="ko-KR" b="1" dirty="0" smtClean="0"/>
              <a:t>Correlation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5856" y="3795886"/>
            <a:ext cx="2664296" cy="288032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 smtClean="0"/>
              <a:t>correlation </a:t>
            </a:r>
            <a:r>
              <a:rPr lang="en-US" dirty="0"/>
              <a:t>values </a:t>
            </a:r>
            <a:r>
              <a:rPr lang="en-US" dirty="0" smtClean="0"/>
              <a:t>&gt; 0.9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56363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Correlation </a:t>
            </a:r>
            <a:r>
              <a:rPr lang="en-US" sz="1400" dirty="0"/>
              <a:t>Between Coverage Types: Class (C), Method (M), Block (B), and Line (L)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81041"/>
              </p:ext>
            </p:extLst>
          </p:nvPr>
        </p:nvGraphicFramePr>
        <p:xfrm>
          <a:off x="395536" y="1923678"/>
          <a:ext cx="84969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65"/>
                <a:gridCol w="577462"/>
                <a:gridCol w="577462"/>
                <a:gridCol w="615961"/>
                <a:gridCol w="534994"/>
                <a:gridCol w="534994"/>
                <a:gridCol w="534994"/>
                <a:gridCol w="522405"/>
                <a:gridCol w="522405"/>
                <a:gridCol w="522405"/>
                <a:gridCol w="516111"/>
                <a:gridCol w="516111"/>
                <a:gridCol w="516111"/>
                <a:gridCol w="503522"/>
                <a:gridCol w="503522"/>
                <a:gridCol w="503522"/>
              </a:tblGrid>
              <a:tr h="370840"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Touch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Motion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Trackball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Navigation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Major Nav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23478"/>
            <a:ext cx="792088" cy="7920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4404836"/>
            <a:ext cx="8723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</a:t>
            </a:r>
            <a:r>
              <a:rPr lang="en-US" sz="1400" dirty="0"/>
              <a:t>suggests a pragmatic approach for measuring coverage: </a:t>
            </a:r>
            <a:r>
              <a:rPr lang="en-US" sz="1400" i="1" dirty="0"/>
              <a:t>low-overhead, coarse-grained </a:t>
            </a:r>
            <a:r>
              <a:rPr lang="en-US" sz="1400" dirty="0"/>
              <a:t>coverage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dirty="0"/>
              <a:t>class/method</a:t>
            </a:r>
            <a:r>
              <a:rPr lang="en-US" sz="1400" dirty="0" smtClean="0"/>
              <a:t>) is </a:t>
            </a:r>
            <a:r>
              <a:rPr lang="en-US" sz="1400" dirty="0"/>
              <a:t>an </a:t>
            </a:r>
            <a:r>
              <a:rPr lang="en-US" sz="1400" i="1" dirty="0"/>
              <a:t>accurate indicator of high-overhead, fine-grained </a:t>
            </a:r>
            <a:r>
              <a:rPr lang="en-US" sz="1400" dirty="0"/>
              <a:t>coverage (block/line)</a:t>
            </a:r>
          </a:p>
        </p:txBody>
      </p:sp>
    </p:spTree>
    <p:extLst>
      <p:ext uri="{BB962C8B-B14F-4D97-AF65-F5344CB8AC3E}">
        <p14:creationId xmlns:p14="http://schemas.microsoft.com/office/powerpoint/2010/main" val="15610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 smtClean="0"/>
              <a:t>Question 4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Within a 5-minute exploration time, does manual exploration achieve higher coverage than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Monkey?</a:t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Answer: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Yes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210977" y="1434138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978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2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Manual </a:t>
            </a:r>
            <a:r>
              <a:rPr lang="en-US" dirty="0" smtClean="0"/>
              <a:t>vs. </a:t>
            </a:r>
            <a:r>
              <a:rPr lang="en-US" dirty="0"/>
              <a:t>Monkey Coverage </a:t>
            </a:r>
          </a:p>
        </p:txBody>
      </p:sp>
      <p:pic>
        <p:nvPicPr>
          <p:cNvPr id="25" name="Picture 24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23478"/>
            <a:ext cx="792088" cy="792088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5587915"/>
              </p:ext>
            </p:extLst>
          </p:nvPr>
        </p:nvGraphicFramePr>
        <p:xfrm>
          <a:off x="4355976" y="1851670"/>
          <a:ext cx="46417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59957"/>
              </p:ext>
            </p:extLst>
          </p:nvPr>
        </p:nvGraphicFramePr>
        <p:xfrm>
          <a:off x="611561" y="1563638"/>
          <a:ext cx="36004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875"/>
                <a:gridCol w="1069393"/>
                <a:gridCol w="1289132"/>
              </a:tblGrid>
              <a:tr h="43204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Coverage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Manual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54.7</a:t>
                      </a:r>
                      <a:endParaRPr lang="en-US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45.0</a:t>
                      </a:r>
                      <a:endParaRPr lang="en-US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42.5</a:t>
                      </a:r>
                      <a:endParaRPr lang="en-US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41.6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1600" y="120359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Mean </a:t>
            </a:r>
            <a:r>
              <a:rPr lang="en-US" sz="1200" dirty="0" smtClean="0"/>
              <a:t>coverage </a:t>
            </a:r>
            <a:r>
              <a:rPr lang="en-US" sz="1200" dirty="0" smtClean="0"/>
              <a:t>across</a:t>
            </a:r>
            <a:r>
              <a:rPr lang="en-US" sz="1200" dirty="0" smtClean="0"/>
              <a:t> </a:t>
            </a:r>
            <a:r>
              <a:rPr lang="en-US" sz="1200" dirty="0" smtClean="0"/>
              <a:t>64 apps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323203" y="1554263"/>
            <a:ext cx="118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371950"/>
            <a:ext cx="857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While manual exploration could be considered a "golden standard" at exploring an app thoroughly,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we </a:t>
            </a:r>
            <a:r>
              <a:rPr lang="en-US" sz="1400" dirty="0"/>
              <a:t>found that it might not to be the case for all apps</a:t>
            </a:r>
          </a:p>
        </p:txBody>
      </p:sp>
    </p:spTree>
    <p:extLst>
      <p:ext uri="{BB962C8B-B14F-4D97-AF65-F5344CB8AC3E}">
        <p14:creationId xmlns:p14="http://schemas.microsoft.com/office/powerpoint/2010/main" val="381430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 smtClean="0"/>
              <a:t>Question 5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59766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Does inter-event time (throttling) affect coverage?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Answer: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6228184" y="1131590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978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6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Varying Throttle</a:t>
            </a:r>
            <a:endParaRPr lang="en-US" dirty="0"/>
          </a:p>
        </p:txBody>
      </p:sp>
      <p:pic>
        <p:nvPicPr>
          <p:cNvPr id="25" name="Picture 24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23478"/>
            <a:ext cx="792088" cy="7920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6096" y="113159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Line Coverage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94040"/>
              </p:ext>
            </p:extLst>
          </p:nvPr>
        </p:nvGraphicFramePr>
        <p:xfrm>
          <a:off x="515888" y="1803042"/>
          <a:ext cx="2615952" cy="163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  <a:gridCol w="1152128"/>
              </a:tblGrid>
              <a:tr h="38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Throttle </a:t>
                      </a:r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(msec) </a:t>
                      </a:r>
                      <a:endParaRPr lang="en-US" sz="14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Coverage</a:t>
                      </a:r>
                      <a:endParaRPr lang="en-US" sz="1400" i="1" dirty="0"/>
                    </a:p>
                  </a:txBody>
                  <a:tcPr/>
                </a:tc>
              </a:tr>
              <a:tr h="31104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 (Default)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40.8</a:t>
                      </a:r>
                      <a:endParaRPr lang="en-US" sz="1200" dirty="0"/>
                    </a:p>
                  </a:txBody>
                  <a:tcPr/>
                </a:tc>
              </a:tr>
              <a:tr h="31104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45.0</a:t>
                      </a:r>
                      <a:endParaRPr lang="en-US" sz="1200" dirty="0"/>
                    </a:p>
                  </a:txBody>
                  <a:tcPr/>
                </a:tc>
              </a:tr>
              <a:tr h="31104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42.5</a:t>
                      </a:r>
                      <a:endParaRPr lang="en-US" sz="1200" dirty="0"/>
                    </a:p>
                  </a:txBody>
                  <a:tcPr/>
                </a:tc>
              </a:tr>
              <a:tr h="31104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42.6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10203168"/>
              </p:ext>
            </p:extLst>
          </p:nvPr>
        </p:nvGraphicFramePr>
        <p:xfrm>
          <a:off x="3779912" y="1275606"/>
          <a:ext cx="5208240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1419622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Mean </a:t>
            </a:r>
            <a:r>
              <a:rPr lang="en-US" sz="1200" dirty="0" smtClean="0"/>
              <a:t>coverage </a:t>
            </a:r>
            <a:r>
              <a:rPr lang="en-US" sz="1200" dirty="0" smtClean="0"/>
              <a:t>across</a:t>
            </a:r>
            <a:r>
              <a:rPr lang="en-US" sz="1200" dirty="0" smtClean="0"/>
              <a:t> </a:t>
            </a:r>
            <a:r>
              <a:rPr lang="en-US" sz="1200" dirty="0" smtClean="0"/>
              <a:t>64 apps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659982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Throttle does not affect</a:t>
            </a:r>
            <a:r>
              <a:rPr lang="en-US" sz="1200" dirty="0" smtClean="0"/>
              <a:t> </a:t>
            </a:r>
            <a:r>
              <a:rPr lang="en-US" sz="1200" dirty="0" smtClean="0"/>
              <a:t>c</a:t>
            </a:r>
            <a:r>
              <a:rPr lang="en-US" sz="1200" dirty="0" smtClean="0"/>
              <a:t>overage significantly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0746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19622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/>
              <a:t>D</a:t>
            </a:r>
            <a:r>
              <a:rPr lang="en-US" dirty="0" smtClean="0"/>
              <a:t>espite its simplicity</a:t>
            </a:r>
            <a:r>
              <a:rPr lang="en-US" dirty="0"/>
              <a:t>, random testing for Android is </a:t>
            </a:r>
            <a:r>
              <a:rPr lang="en-US" b="1" dirty="0"/>
              <a:t>effective   </a:t>
            </a:r>
          </a:p>
          <a:p>
            <a:pPr marL="742950" lvl="1" indent="-285750">
              <a:buFont typeface="Wingdings" charset="2"/>
              <a:buChar char="q"/>
            </a:pPr>
            <a:r>
              <a:rPr lang="en-US" dirty="0" smtClean="0"/>
              <a:t>Reveals </a:t>
            </a:r>
            <a:r>
              <a:rPr lang="en-US" dirty="0"/>
              <a:t>stress-</a:t>
            </a:r>
            <a:r>
              <a:rPr lang="en-US" dirty="0" smtClean="0"/>
              <a:t>related crashes</a:t>
            </a:r>
          </a:p>
          <a:p>
            <a:pPr marL="742950" lvl="1" indent="-285750">
              <a:buFont typeface="Wingdings" charset="2"/>
              <a:buChar char="q"/>
            </a:pPr>
            <a:r>
              <a:rPr lang="en-US" dirty="0"/>
              <a:t>C</a:t>
            </a:r>
            <a:r>
              <a:rPr lang="en-US" dirty="0" smtClean="0"/>
              <a:t>overage on </a:t>
            </a:r>
            <a:r>
              <a:rPr lang="en-US" dirty="0"/>
              <a:t>par with laborious </a:t>
            </a:r>
            <a:r>
              <a:rPr lang="en-US" dirty="0" smtClean="0"/>
              <a:t>approaches such </a:t>
            </a:r>
            <a:r>
              <a:rPr lang="en-US" dirty="0"/>
              <a:t>as manual </a:t>
            </a:r>
            <a:r>
              <a:rPr lang="en-US" dirty="0" smtClean="0"/>
              <a:t>exploration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Monkey's </a:t>
            </a:r>
            <a:r>
              <a:rPr lang="en-US" dirty="0"/>
              <a:t>default event </a:t>
            </a:r>
            <a:r>
              <a:rPr lang="en-US" dirty="0" smtClean="0"/>
              <a:t>type distribution </a:t>
            </a:r>
            <a:r>
              <a:rPr lang="en-US" dirty="0"/>
              <a:t>and settings are appropriate for </a:t>
            </a:r>
            <a:r>
              <a:rPr lang="en-US" dirty="0" smtClean="0"/>
              <a:t>achieving high </a:t>
            </a:r>
            <a:r>
              <a:rPr lang="en-US" dirty="0"/>
              <a:t>coverage in a wide </a:t>
            </a:r>
            <a:r>
              <a:rPr lang="en-US" dirty="0" smtClean="0"/>
              <a:t>range of apps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Coarse</a:t>
            </a:r>
            <a:r>
              <a:rPr lang="en-US" dirty="0"/>
              <a:t>-grained</a:t>
            </a:r>
            <a:r>
              <a:rPr lang="en-US" dirty="0" smtClean="0"/>
              <a:t>, class/method coverage is effective</a:t>
            </a:r>
          </a:p>
          <a:p>
            <a:pPr marL="742950" lvl="1" indent="-285750">
              <a:buFont typeface="Wingdings" charset="2"/>
              <a:buChar char="q"/>
            </a:pPr>
            <a:r>
              <a:rPr lang="en-US" b="1" dirty="0" smtClean="0"/>
              <a:t>Low</a:t>
            </a:r>
            <a:r>
              <a:rPr lang="en-US" b="1" dirty="0"/>
              <a:t>-</a:t>
            </a:r>
            <a:r>
              <a:rPr lang="en-US" b="1" dirty="0" smtClean="0"/>
              <a:t>overhead</a:t>
            </a:r>
            <a:r>
              <a:rPr lang="en-US" dirty="0" smtClean="0"/>
              <a:t>, but </a:t>
            </a:r>
            <a:r>
              <a:rPr lang="en-US" b="1" dirty="0" smtClean="0"/>
              <a:t>indicative</a:t>
            </a:r>
            <a:r>
              <a:rPr lang="en-US" dirty="0" smtClean="0"/>
              <a:t> </a:t>
            </a:r>
            <a:r>
              <a:rPr lang="en-US" dirty="0"/>
              <a:t>of finer-grained, block or </a:t>
            </a:r>
            <a:r>
              <a:rPr lang="en-US" dirty="0" smtClean="0"/>
              <a:t>line coverage </a:t>
            </a:r>
            <a:endParaRPr lang="en-US" dirty="0"/>
          </a:p>
        </p:txBody>
      </p:sp>
      <p:pic>
        <p:nvPicPr>
          <p:cNvPr id="5" name="Picture 4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23478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25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0785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</a:t>
            </a:r>
            <a:r>
              <a:rPr lang="en-US" altLang="ko-KR" sz="3600" dirty="0" smtClean="0"/>
              <a:t>you</a:t>
            </a:r>
            <a:endParaRPr lang="ko-KR" altLang="en-US" sz="3600" dirty="0"/>
          </a:p>
        </p:txBody>
      </p:sp>
      <p:sp>
        <p:nvSpPr>
          <p:cNvPr id="3" name="Connector 2"/>
          <p:cNvSpPr/>
          <p:nvPr/>
        </p:nvSpPr>
        <p:spPr>
          <a:xfrm>
            <a:off x="3563888" y="1347614"/>
            <a:ext cx="1944216" cy="187220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3564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14966"/>
            <a:ext cx="55081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sz="1600" dirty="0">
                <a:solidFill>
                  <a:srgbClr val="FFFFFF"/>
                </a:solidFill>
              </a:rPr>
              <a:t>Android runs on </a:t>
            </a:r>
            <a:r>
              <a:rPr lang="en-US" sz="1600" dirty="0" smtClean="0">
                <a:solidFill>
                  <a:srgbClr val="FFFFFF"/>
                </a:solidFill>
              </a:rPr>
              <a:t>85</a:t>
            </a:r>
            <a:r>
              <a:rPr lang="en-US" sz="1600" dirty="0">
                <a:solidFill>
                  <a:srgbClr val="FFFFFF"/>
                </a:solidFill>
              </a:rPr>
              <a:t>% of smartphones globally</a:t>
            </a:r>
          </a:p>
          <a:p>
            <a:pPr marL="742950" lvl="1" indent="-285750">
              <a:buFont typeface="Wingdings" charset="2"/>
              <a:buChar char="q"/>
            </a:pPr>
            <a:r>
              <a:rPr lang="en-US" sz="1600" dirty="0">
                <a:solidFill>
                  <a:srgbClr val="FFFFFF"/>
                </a:solidFill>
              </a:rPr>
              <a:t>More than 2 billion monthly active devices</a:t>
            </a:r>
          </a:p>
        </p:txBody>
      </p:sp>
      <p:sp>
        <p:nvSpPr>
          <p:cNvPr id="21" name="Oval 20"/>
          <p:cNvSpPr/>
          <p:nvPr/>
        </p:nvSpPr>
        <p:spPr>
          <a:xfrm flipH="1">
            <a:off x="395536" y="4227934"/>
            <a:ext cx="574760" cy="5760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ectangle 16"/>
          <p:cNvSpPr/>
          <p:nvPr/>
        </p:nvSpPr>
        <p:spPr>
          <a:xfrm rot="18900000" flipH="1">
            <a:off x="6020558" y="4340278"/>
            <a:ext cx="190661" cy="3418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Round Same Side Corner Rectangle 6"/>
          <p:cNvSpPr>
            <a:spLocks noChangeAspect="1"/>
          </p:cNvSpPr>
          <p:nvPr/>
        </p:nvSpPr>
        <p:spPr>
          <a:xfrm rot="18900000" flipH="1">
            <a:off x="3488086" y="4353516"/>
            <a:ext cx="85363" cy="34223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7" name="Picture Placeholder 16" descr="best-new-android-apps-670x335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40" r="40140"/>
          <a:stretch>
            <a:fillRect/>
          </a:stretch>
        </p:blipFill>
        <p:spPr/>
      </p:pic>
      <p:pic>
        <p:nvPicPr>
          <p:cNvPr id="15" name="Picture 2" descr="D:\Fullppt\PNG이미지\핸드폰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19" y="1128131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Placeholder 15" descr="android-apps-must-have-reddit.jpg"/>
          <p:cNvPicPr>
            <a:picLocks noGrp="1" noChangeAspect="1"/>
          </p:cNvPicPr>
          <p:nvPr>
            <p:ph type="pic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3" r="17633"/>
          <a:stretch>
            <a:fillRect/>
          </a:stretch>
        </p:blipFill>
        <p:spPr/>
      </p:pic>
      <p:sp>
        <p:nvSpPr>
          <p:cNvPr id="19" name="Rectangle 18"/>
          <p:cNvSpPr/>
          <p:nvPr/>
        </p:nvSpPr>
        <p:spPr>
          <a:xfrm>
            <a:off x="0" y="2563038"/>
            <a:ext cx="558011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sz="1600" dirty="0">
                <a:solidFill>
                  <a:srgbClr val="FFFFFF"/>
                </a:solidFill>
              </a:rPr>
              <a:t>Google Play, the main Android app store, offers more 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than 3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million </a:t>
            </a:r>
            <a:r>
              <a:rPr lang="en-US" sz="1600" dirty="0">
                <a:solidFill>
                  <a:srgbClr val="FFFFFF"/>
                </a:solidFill>
              </a:rPr>
              <a:t>apps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3219822"/>
            <a:ext cx="5580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sz="1600" dirty="0">
                <a:solidFill>
                  <a:srgbClr val="FFFFFF"/>
                </a:solidFill>
              </a:rPr>
              <a:t>Android apps are updated on average every 60 days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43608" y="4352205"/>
            <a:ext cx="799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Testing all these releases requires scalable, easy-to-use, portable, and effective tools</a:t>
            </a:r>
          </a:p>
        </p:txBody>
      </p:sp>
      <p:sp>
        <p:nvSpPr>
          <p:cNvPr id="38" name="Trapezoid 28">
            <a:extLst>
              <a:ext uri="{FF2B5EF4-FFF2-40B4-BE49-F238E27FC236}">
                <a16:creationId xmlns:a16="http://schemas.microsoft.com/office/drawing/2014/main" xmlns="" id="{14157CED-2334-4295-B868-B6EA6128FB6C}"/>
              </a:ext>
            </a:extLst>
          </p:cNvPr>
          <p:cNvSpPr>
            <a:spLocks noChangeAspect="1"/>
          </p:cNvSpPr>
          <p:nvPr/>
        </p:nvSpPr>
        <p:spPr>
          <a:xfrm>
            <a:off x="529225" y="4340015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81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/>
              <a:t>Monkey </a:t>
            </a:r>
            <a:r>
              <a:rPr lang="en-US" altLang="ko-KR" sz="3200" dirty="0" smtClean="0"/>
              <a:t>Beat All </a:t>
            </a:r>
            <a:r>
              <a:rPr lang="en-US" sz="3200" dirty="0" smtClean="0">
                <a:cs typeface="Arial" pitchFamily="34" charset="0"/>
              </a:rPr>
              <a:t>Android Testing Tools</a:t>
            </a:r>
            <a:endParaRPr lang="en-US" sz="3200" dirty="0"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4008" y="1563638"/>
            <a:ext cx="1944216" cy="360040"/>
            <a:chOff x="3131840" y="1491630"/>
            <a:chExt cx="5256584" cy="576064"/>
          </a:xfrm>
        </p:grpSpPr>
        <p:sp>
          <p:nvSpPr>
            <p:cNvPr id="6" name="Rectangle 5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/>
            </a:p>
          </p:txBody>
        </p:sp>
        <p:sp>
          <p:nvSpPr>
            <p:cNvPr id="7" name="Right Triangle 6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644009" y="1563638"/>
            <a:ext cx="194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Monkey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73165" y="4187864"/>
            <a:ext cx="295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4126309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prior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study </a:t>
            </a:r>
            <a:r>
              <a:rPr lang="en-US" sz="1200" dirty="0" smtClean="0"/>
              <a:t>has </a:t>
            </a:r>
            <a:r>
              <a:rPr lang="en-US" sz="1200" dirty="0"/>
              <a:t>compared the coverage attained by </a:t>
            </a:r>
            <a:r>
              <a:rPr lang="en-US" sz="1200" dirty="0" smtClean="0"/>
              <a:t>all those tools on </a:t>
            </a:r>
            <a:r>
              <a:rPr lang="en-US" sz="1200" dirty="0"/>
              <a:t>64 apps has shown that, on average,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Monkey </a:t>
            </a:r>
            <a:r>
              <a:rPr lang="en-US" sz="1200" dirty="0"/>
              <a:t>manages to achieve the </a:t>
            </a:r>
            <a:r>
              <a:rPr lang="en-US" sz="1200" dirty="0" smtClean="0"/>
              <a:t>highest coverage level </a:t>
            </a:r>
            <a:r>
              <a:rPr lang="en-US" sz="1200" dirty="0"/>
              <a:t>across all </a:t>
            </a:r>
            <a:r>
              <a:rPr lang="en-US" sz="1200" dirty="0" smtClean="0"/>
              <a:t>the </a:t>
            </a:r>
            <a:r>
              <a:rPr lang="en-US" sz="1200" dirty="0" smtClean="0"/>
              <a:t>tools</a:t>
            </a:r>
            <a:endParaRPr lang="en-US" sz="120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42747"/>
            <a:ext cx="4176464" cy="3341171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6876256" y="1563638"/>
            <a:ext cx="2016224" cy="360040"/>
            <a:chOff x="3131840" y="1491630"/>
            <a:chExt cx="5256584" cy="576064"/>
          </a:xfrm>
        </p:grpSpPr>
        <p:sp>
          <p:nvSpPr>
            <p:cNvPr id="42" name="Rectangle 4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/>
            </a:p>
          </p:txBody>
        </p:sp>
        <p:sp>
          <p:nvSpPr>
            <p:cNvPr id="43" name="Right Triangle 42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804249" y="1563638"/>
            <a:ext cx="2107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Dynodroid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644007" y="2859782"/>
            <a:ext cx="1944216" cy="360040"/>
            <a:chOff x="3131840" y="1491630"/>
            <a:chExt cx="5256584" cy="576064"/>
          </a:xfrm>
        </p:grpSpPr>
        <p:sp>
          <p:nvSpPr>
            <p:cNvPr id="46" name="Rectangle 45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/>
            </a:p>
          </p:txBody>
        </p:sp>
        <p:sp>
          <p:nvSpPr>
            <p:cNvPr id="47" name="Right Triangle 46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55636" y="2859782"/>
            <a:ext cx="203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GUIRipper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876256" y="2859782"/>
            <a:ext cx="2016224" cy="360040"/>
            <a:chOff x="3131840" y="1491630"/>
            <a:chExt cx="5256584" cy="576064"/>
          </a:xfrm>
        </p:grpSpPr>
        <p:sp>
          <p:nvSpPr>
            <p:cNvPr id="50" name="Rectangle 49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/>
            </a:p>
          </p:txBody>
        </p:sp>
        <p:sp>
          <p:nvSpPr>
            <p:cNvPr id="51" name="Right Triangle 50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948265" y="2886204"/>
            <a:ext cx="2088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</a:t>
            </a:r>
            <a:r>
              <a:rPr lang="en-US" altLang="ko-KR" sz="11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 (our own prior work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644007" y="2211710"/>
            <a:ext cx="1944216" cy="360040"/>
            <a:chOff x="3131840" y="1491630"/>
            <a:chExt cx="5256584" cy="576064"/>
          </a:xfrm>
        </p:grpSpPr>
        <p:sp>
          <p:nvSpPr>
            <p:cNvPr id="54" name="Rectangle 5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/>
            </a:p>
          </p:txBody>
        </p:sp>
        <p:sp>
          <p:nvSpPr>
            <p:cNvPr id="55" name="Right Triangle 5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555636" y="2211710"/>
            <a:ext cx="203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ACTEve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876255" y="2211710"/>
            <a:ext cx="2016224" cy="360040"/>
            <a:chOff x="3131840" y="1491630"/>
            <a:chExt cx="5256584" cy="576064"/>
          </a:xfrm>
        </p:grpSpPr>
        <p:sp>
          <p:nvSpPr>
            <p:cNvPr id="58" name="Rectangle 5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/>
            </a:p>
          </p:txBody>
        </p:sp>
        <p:sp>
          <p:nvSpPr>
            <p:cNvPr id="59" name="Right Triangle 5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804248" y="2211710"/>
            <a:ext cx="2107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PUMA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66" name="Picture 65" descr="AndroidMonkey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87982"/>
            <a:ext cx="827584" cy="8275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1560" y="4659982"/>
            <a:ext cx="7723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S. </a:t>
            </a:r>
            <a:r>
              <a:rPr lang="en-US" sz="1200" i="1" dirty="0" err="1"/>
              <a:t>Choudhary</a:t>
            </a:r>
            <a:r>
              <a:rPr lang="en-US" sz="1200" i="1" dirty="0"/>
              <a:t>, A. </a:t>
            </a:r>
            <a:r>
              <a:rPr lang="en-US" sz="1200" i="1" dirty="0" err="1"/>
              <a:t>Gorla</a:t>
            </a:r>
            <a:r>
              <a:rPr lang="en-US" sz="1200" i="1" dirty="0"/>
              <a:t>, A. </a:t>
            </a:r>
            <a:r>
              <a:rPr lang="en-US" sz="1200" i="1" dirty="0" err="1"/>
              <a:t>Orso</a:t>
            </a:r>
            <a:r>
              <a:rPr lang="en-US" sz="1200" i="1" dirty="0"/>
              <a:t>. "Automated Test Input Generation for Android: Are We There Yet?" (ASE'15</a:t>
            </a:r>
            <a:r>
              <a:rPr lang="en-US" sz="1200" i="1" dirty="0" smtClean="0"/>
              <a:t>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8513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51470"/>
            <a:ext cx="9144000" cy="576064"/>
          </a:xfrm>
        </p:spPr>
        <p:txBody>
          <a:bodyPr/>
          <a:lstStyle/>
          <a:p>
            <a:r>
              <a:rPr lang="en-US" dirty="0" smtClean="0"/>
              <a:t>What is Monkey?</a:t>
            </a:r>
            <a:endParaRPr lang="en-US" dirty="0"/>
          </a:p>
        </p:txBody>
      </p:sp>
      <p:pic>
        <p:nvPicPr>
          <p:cNvPr id="8" name="Picture 7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23478"/>
            <a:ext cx="864096" cy="86409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93229"/>
              </p:ext>
            </p:extLst>
          </p:nvPr>
        </p:nvGraphicFramePr>
        <p:xfrm>
          <a:off x="251520" y="1237838"/>
          <a:ext cx="424847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51"/>
                <a:gridCol w="1517312"/>
                <a:gridCol w="1517312"/>
              </a:tblGrid>
              <a:tr h="27141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Frequency (%)</a:t>
                      </a:r>
                      <a:endParaRPr lang="en-US" sz="1200" dirty="0"/>
                    </a:p>
                  </a:txBody>
                  <a:tcPr/>
                </a:tc>
              </a:tr>
              <a:tr h="331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TOUCH </a:t>
                      </a:r>
                      <a:endParaRPr lang="de-DE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touch (screen press &amp; release)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</a:tr>
              <a:tr h="33172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MOTION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“drag” (press, move,</a:t>
                      </a:r>
                      <a:b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release)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</a:tr>
              <a:tr h="45235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TRACKBALL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 of small moves, </a:t>
                      </a:r>
                      <a:b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followed by an optional</a:t>
                      </a:r>
                      <a:b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click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</a:tr>
              <a:tr h="24125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NAV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keyboard up/down/left/right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</a:tr>
              <a:tr h="33172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MAJORNAV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 button, keyboard</a:t>
                      </a:r>
                      <a:b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“center” button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</a:tr>
              <a:tr h="4523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SYSOPS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“system” keys, e.g., Home, Back, Call, End Call, Volume </a:t>
                      </a:r>
                      <a:b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Up, Volume Down, Mute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</a:tr>
              <a:tr h="2412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APPSWITCH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 to a different</a:t>
                      </a:r>
                      <a:r>
                        <a:rPr lang="it-IT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 </a:t>
                      </a:r>
                      <a:endParaRPr lang="it-IT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</a:tr>
              <a:tr h="2412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FLIP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 open keyboard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2412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ANYTHING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Any event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/>
                </a:tc>
              </a:tr>
              <a:tr h="392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PINCHZOOM </a:t>
                      </a:r>
                      <a:endParaRPr lang="hr-HR" sz="1000" dirty="0" smtClean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Pinch or zoom gestures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004047" y="1615266"/>
            <a:ext cx="3669415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0" name="Rectangle 9"/>
          <p:cNvSpPr/>
          <p:nvPr/>
        </p:nvSpPr>
        <p:spPr>
          <a:xfrm>
            <a:off x="5004047" y="2268328"/>
            <a:ext cx="3669415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1" name="Rectangle 10"/>
          <p:cNvSpPr/>
          <p:nvPr/>
        </p:nvSpPr>
        <p:spPr>
          <a:xfrm>
            <a:off x="5004047" y="2921390"/>
            <a:ext cx="3669415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5004047" y="3574452"/>
            <a:ext cx="3669415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5004048" y="1715587"/>
            <a:ext cx="367240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Open source </a:t>
            </a: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andom testing tool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2369755"/>
            <a:ext cx="367240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Runnable in physical device or emulator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3013896"/>
            <a:ext cx="367240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Generates and injects random events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3560698"/>
            <a:ext cx="367240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Watches for app crashing, exceptions </a:t>
            </a:r>
            <a:b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throwing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699542"/>
            <a:ext cx="3347864" cy="432050"/>
            <a:chOff x="0" y="1270543"/>
            <a:chExt cx="4355976" cy="504058"/>
          </a:xfrm>
        </p:grpSpPr>
        <p:sp>
          <p:nvSpPr>
            <p:cNvPr id="20" name="Rectangle 19"/>
            <p:cNvSpPr/>
            <p:nvPr/>
          </p:nvSpPr>
          <p:spPr>
            <a:xfrm>
              <a:off x="323528" y="1270543"/>
              <a:ext cx="4032448" cy="5040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b="1" dirty="0" smtClean="0"/>
                <a:t>Monkey’s Default Events </a:t>
              </a:r>
              <a:br>
                <a:rPr lang="en-US" altLang="ko-KR" sz="1200" b="1" dirty="0" smtClean="0"/>
              </a:br>
              <a:r>
                <a:rPr lang="en-US" altLang="ko-KR" sz="1200" b="1" dirty="0" smtClean="0"/>
                <a:t>Distribution</a:t>
              </a:r>
              <a:endParaRPr lang="ko-KR" alt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850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39502"/>
            <a:ext cx="9144000" cy="576064"/>
          </a:xfrm>
        </p:spPr>
        <p:txBody>
          <a:bodyPr/>
          <a:lstStyle/>
          <a:p>
            <a:r>
              <a:rPr lang="en-US" altLang="ko-KR" dirty="0"/>
              <a:t>Our </a:t>
            </a:r>
            <a:r>
              <a:rPr lang="pt-BR" altLang="ko-KR" dirty="0" smtClean="0"/>
              <a:t>Inquiries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03598"/>
            <a:ext cx="9144000" cy="35283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323528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323528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323528" y="372387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9592" y="176049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Is stress-testing with Monkey an effective strategy for crashing apps?</a:t>
            </a:r>
          </a:p>
        </p:txBody>
      </p:sp>
      <p:sp>
        <p:nvSpPr>
          <p:cNvPr id="20" name="Oval 19"/>
          <p:cNvSpPr/>
          <p:nvPr/>
        </p:nvSpPr>
        <p:spPr>
          <a:xfrm>
            <a:off x="4860032" y="1716037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4860032" y="2724149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251520" y="177966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20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520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8024" y="177966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8024" y="277939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99592" y="2643758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Can </a:t>
            </a:r>
            <a:r>
              <a:rPr lang="en-US" sz="1400" b="1" dirty="0">
                <a:solidFill>
                  <a:schemeClr val="bg1"/>
                </a:solidFill>
              </a:rPr>
              <a:t>Monkey be more </a:t>
            </a:r>
            <a:r>
              <a:rPr lang="en-US" sz="1400" b="1" dirty="0" smtClean="0">
                <a:solidFill>
                  <a:schemeClr val="bg1"/>
                </a:solidFill>
              </a:rPr>
              <a:t>effective 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(yielding higher </a:t>
            </a:r>
            <a:r>
              <a:rPr lang="en-US" sz="1400" b="1" dirty="0">
                <a:solidFill>
                  <a:schemeClr val="bg1"/>
                </a:solidFill>
              </a:rPr>
              <a:t>coverage) </a:t>
            </a:r>
            <a:r>
              <a:rPr lang="en-US" sz="1400" b="1" dirty="0" smtClean="0">
                <a:solidFill>
                  <a:schemeClr val="bg1"/>
                </a:solidFill>
              </a:rPr>
              <a:t>when 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appropriately “</a:t>
            </a:r>
            <a:r>
              <a:rPr lang="en-US" sz="1400" b="1" dirty="0">
                <a:solidFill>
                  <a:schemeClr val="bg1"/>
                </a:solidFill>
              </a:rPr>
              <a:t>tuned”</a:t>
            </a:r>
            <a:r>
              <a:rPr lang="en-US" sz="1400" b="1" dirty="0" smtClean="0">
                <a:solidFill>
                  <a:schemeClr val="bg1"/>
                </a:solidFill>
              </a:rPr>
              <a:t>?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99592" y="365187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Is coarse</a:t>
            </a:r>
            <a:r>
              <a:rPr lang="en-US" sz="1400" b="1" dirty="0">
                <a:solidFill>
                  <a:srgbClr val="FFFFFF"/>
                </a:solidFill>
              </a:rPr>
              <a:t>-</a:t>
            </a:r>
            <a:r>
              <a:rPr lang="en-US" sz="1400" b="1" dirty="0" smtClean="0">
                <a:solidFill>
                  <a:srgbClr val="FFFFFF"/>
                </a:solidFill>
              </a:rPr>
              <a:t>grained (</a:t>
            </a:r>
            <a:r>
              <a:rPr lang="en-US" sz="1400" b="1" dirty="0">
                <a:solidFill>
                  <a:srgbClr val="FFFFFF"/>
                </a:solidFill>
              </a:rPr>
              <a:t>e.g., class/</a:t>
            </a:r>
            <a:r>
              <a:rPr lang="en-US" sz="1400" b="1" dirty="0" smtClean="0">
                <a:solidFill>
                  <a:srgbClr val="FFFFFF"/>
                </a:solidFill>
              </a:rPr>
              <a:t>method) coverage </a:t>
            </a:r>
            <a:r>
              <a:rPr lang="en-US" sz="1400" b="1" dirty="0">
                <a:solidFill>
                  <a:srgbClr val="FFFFFF"/>
                </a:solidFill>
              </a:rPr>
              <a:t>indicative of </a:t>
            </a:r>
            <a:r>
              <a:rPr lang="en-US" sz="1400" b="1" dirty="0" smtClean="0">
                <a:solidFill>
                  <a:srgbClr val="FFFFFF"/>
                </a:solidFill>
              </a:rPr>
              <a:t>fine</a:t>
            </a:r>
            <a:r>
              <a:rPr lang="en-US" sz="1400" b="1" dirty="0">
                <a:solidFill>
                  <a:srgbClr val="FFFFFF"/>
                </a:solidFill>
              </a:rPr>
              <a:t>-grained </a:t>
            </a:r>
            <a:r>
              <a:rPr lang="en-US" sz="1400" b="1" dirty="0" smtClean="0">
                <a:solidFill>
                  <a:srgbClr val="FFFFFF"/>
                </a:solidFill>
              </a:rPr>
              <a:t>     (</a:t>
            </a:r>
            <a:r>
              <a:rPr lang="en-US" sz="1400" b="1" dirty="0">
                <a:solidFill>
                  <a:srgbClr val="FFFFFF"/>
                </a:solidFill>
              </a:rPr>
              <a:t>e.g., block/line) coverage</a:t>
            </a:r>
            <a:r>
              <a:rPr lang="en-US" sz="1400" b="1" dirty="0" smtClean="0">
                <a:solidFill>
                  <a:srgbClr val="FFFFFF"/>
                </a:solidFill>
              </a:rPr>
              <a:t>?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176049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Can </a:t>
            </a:r>
            <a:r>
              <a:rPr lang="en-US" sz="1400" b="1" dirty="0" smtClean="0">
                <a:solidFill>
                  <a:srgbClr val="FFFFFF"/>
                </a:solidFill>
              </a:rPr>
              <a:t>manual </a:t>
            </a:r>
            <a:r>
              <a:rPr lang="en-US" sz="1400" b="1" dirty="0">
                <a:solidFill>
                  <a:srgbClr val="FFFFFF"/>
                </a:solidFill>
              </a:rPr>
              <a:t>exploration lead to higher coverage than </a:t>
            </a:r>
            <a:r>
              <a:rPr lang="en-US" sz="1400" b="1" dirty="0" smtClean="0">
                <a:solidFill>
                  <a:srgbClr val="FFFFFF"/>
                </a:solidFill>
              </a:rPr>
              <a:t>Monkey’s?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36096" y="276861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Does inter-event time (throttling) </a:t>
            </a:r>
            <a:r>
              <a:rPr lang="en-US" sz="1400" b="1" dirty="0" smtClean="0">
                <a:solidFill>
                  <a:srgbClr val="FFFFFF"/>
                </a:solidFill>
              </a:rPr>
              <a:t>affect </a:t>
            </a:r>
          </a:p>
          <a:p>
            <a:r>
              <a:rPr lang="en-US" sz="1400" b="1" dirty="0" smtClean="0">
                <a:solidFill>
                  <a:srgbClr val="FFFFFF"/>
                </a:solidFill>
              </a:rPr>
              <a:t>coverage</a:t>
            </a:r>
            <a:r>
              <a:rPr lang="en-US" sz="1400" b="1" dirty="0">
                <a:solidFill>
                  <a:srgbClr val="FFFFFF"/>
                </a:solidFill>
              </a:rPr>
              <a:t>? </a:t>
            </a:r>
          </a:p>
        </p:txBody>
      </p:sp>
      <p:pic>
        <p:nvPicPr>
          <p:cNvPr id="43" name="Picture 42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972" y="51470"/>
            <a:ext cx="1096516" cy="109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 smtClean="0"/>
              <a:t>Question 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68407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Is stress-testing with Monkey an effective strategy for crashing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apps?</a:t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Answer: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Yes 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956376" y="1203598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978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9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660232" y="771302"/>
            <a:ext cx="2016224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6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Application Crashes</a:t>
            </a:r>
            <a:endParaRPr lang="ko-KR" altLang="en-US" sz="2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75901"/>
              </p:ext>
            </p:extLst>
          </p:nvPr>
        </p:nvGraphicFramePr>
        <p:xfrm>
          <a:off x="251520" y="123478"/>
          <a:ext cx="475252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296144"/>
                <a:gridCol w="1008112"/>
                <a:gridCol w="1368152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Installs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</a:t>
                      </a:r>
                      <a:r>
                        <a:rPr lang="en-US" sz="1600" dirty="0" smtClean="0"/>
                        <a:t>millions)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#Events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 to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crash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(sec)</a:t>
                      </a:r>
                      <a:endParaRPr lang="en-US" sz="1600" dirty="0"/>
                    </a:p>
                  </a:txBody>
                  <a:tcPr/>
                </a:tc>
              </a:tr>
              <a:tr h="2103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Shazam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100-500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1,270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</a:tr>
              <a:tr h="1603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Spotify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100-500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9,011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</a:tr>
              <a:tr h="1325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Facebook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1,000-5,000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9,047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197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Whatsapp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1,000-5,000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14,768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175</a:t>
                      </a:r>
                      <a:endParaRPr lang="en-US" sz="12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Splitwise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</a:tr>
              <a:tr h="1211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Browser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100-500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5,575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51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NY Times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24,358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329</a:t>
                      </a:r>
                      <a:endParaRPr lang="en-US" sz="1200" dirty="0"/>
                    </a:p>
                  </a:txBody>
                  <a:tcPr/>
                </a:tc>
              </a:tr>
              <a:tr h="1375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Instagram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1,000-5,000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279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Snapchat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500-1,000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4,676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Walmart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6,510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56</a:t>
                      </a:r>
                      <a:endParaRPr lang="en-US" sz="12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MX Player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100-500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1,742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41</a:t>
                      </a:r>
                      <a:endParaRPr lang="en-US" sz="12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Evernote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100-500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8,733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91</a:t>
                      </a:r>
                      <a:endParaRPr lang="en-US" sz="12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500-1,000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17,435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95</a:t>
                      </a:r>
                      <a:endParaRPr lang="en-US" sz="1200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100-500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7,261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Google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1,000-5,000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1,220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Mean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smtClean="0"/>
                        <a:t>7,513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smtClean="0"/>
                        <a:t>85</a:t>
                      </a:r>
                      <a:endParaRPr lang="en-US" sz="1200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1470"/>
            <a:ext cx="792088" cy="7920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876531">
            <a:off x="934358" y="2532498"/>
            <a:ext cx="4029753" cy="8217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it is not a matter of </a:t>
            </a:r>
            <a:r>
              <a:rPr lang="en-US" sz="2000" b="1" dirty="0">
                <a:solidFill>
                  <a:srgbClr val="FF0000"/>
                </a:solidFill>
              </a:rPr>
              <a:t>if</a:t>
            </a:r>
            <a:r>
              <a:rPr lang="en-US" sz="2000" dirty="0">
                <a:solidFill>
                  <a:srgbClr val="FF0000"/>
                </a:solidFill>
              </a:rPr>
              <a:t>, but </a:t>
            </a:r>
            <a:r>
              <a:rPr lang="en-US" sz="2000" b="1" dirty="0">
                <a:solidFill>
                  <a:srgbClr val="FF0000"/>
                </a:solidFill>
              </a:rPr>
              <a:t>when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Monkey </a:t>
            </a:r>
            <a:r>
              <a:rPr lang="en-US" sz="2000" dirty="0">
                <a:solidFill>
                  <a:srgbClr val="FF0000"/>
                </a:solidFill>
              </a:rPr>
              <a:t>manages to crash an app</a:t>
            </a:r>
          </a:p>
        </p:txBody>
      </p:sp>
    </p:spTree>
    <p:extLst>
      <p:ext uri="{BB962C8B-B14F-4D97-AF65-F5344CB8AC3E}">
        <p14:creationId xmlns:p14="http://schemas.microsoft.com/office/powerpoint/2010/main" val="287411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 smtClean="0"/>
              <a:t>Question 2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Can Monkey be more effective (yield higher coverage) when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appropriately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“tuned”?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Answer: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210977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978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0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Biasing Input Distribution</a:t>
            </a:r>
            <a:endParaRPr lang="ko-KR" alt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0" y="2566689"/>
            <a:ext cx="3779912" cy="653133"/>
            <a:chOff x="0" y="1270545"/>
            <a:chExt cx="4355976" cy="504056"/>
          </a:xfrm>
        </p:grpSpPr>
        <p:sp>
          <p:nvSpPr>
            <p:cNvPr id="23" name="Rectangle 22"/>
            <p:cNvSpPr/>
            <p:nvPr/>
          </p:nvSpPr>
          <p:spPr>
            <a:xfrm>
              <a:off x="323528" y="1270545"/>
              <a:ext cx="4032448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2400" b="1" dirty="0" smtClean="0"/>
                <a:t>Touch (75%)</a:t>
              </a:r>
              <a:endParaRPr lang="ko-KR" altLang="en-US" sz="24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pic>
        <p:nvPicPr>
          <p:cNvPr id="25" name="Picture 24" descr="AndroidMonkey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92002"/>
            <a:ext cx="1080120" cy="1080120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20705027"/>
              </p:ext>
            </p:extLst>
          </p:nvPr>
        </p:nvGraphicFramePr>
        <p:xfrm>
          <a:off x="3923928" y="1851670"/>
          <a:ext cx="5073812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771800" y="4515966"/>
            <a:ext cx="657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Biasing </a:t>
            </a:r>
            <a:r>
              <a:rPr lang="en-US" sz="1400" dirty="0" smtClean="0"/>
              <a:t>leading to higher class coverage </a:t>
            </a:r>
            <a:r>
              <a:rPr lang="en-US" sz="1400" i="1" dirty="0" smtClean="0"/>
              <a:t>for some isolated </a:t>
            </a:r>
            <a:r>
              <a:rPr lang="en-US" sz="1400" i="1" dirty="0" smtClean="0"/>
              <a:t>cases only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1563638"/>
            <a:ext cx="123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Coverage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62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907</Words>
  <Application>Microsoft Macintosh PowerPoint</Application>
  <PresentationFormat>On-screen Show (16:9)</PresentationFormat>
  <Paragraphs>318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J N</cp:lastModifiedBy>
  <cp:revision>318</cp:revision>
  <dcterms:created xsi:type="dcterms:W3CDTF">2016-12-05T23:26:54Z</dcterms:created>
  <dcterms:modified xsi:type="dcterms:W3CDTF">2018-05-25T13:21:00Z</dcterms:modified>
</cp:coreProperties>
</file>